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44"/>
  </p:notesMasterIdLst>
  <p:handoutMasterIdLst>
    <p:handoutMasterId r:id="rId45"/>
  </p:handoutMasterIdLst>
  <p:sldIdLst>
    <p:sldId id="324" r:id="rId15"/>
    <p:sldId id="330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71" r:id="rId24"/>
    <p:sldId id="345" r:id="rId25"/>
    <p:sldId id="348" r:id="rId26"/>
    <p:sldId id="349" r:id="rId27"/>
    <p:sldId id="355" r:id="rId28"/>
    <p:sldId id="352" r:id="rId29"/>
    <p:sldId id="353" r:id="rId30"/>
    <p:sldId id="354" r:id="rId31"/>
    <p:sldId id="359" r:id="rId32"/>
    <p:sldId id="358" r:id="rId33"/>
    <p:sldId id="357" r:id="rId34"/>
    <p:sldId id="361" r:id="rId35"/>
    <p:sldId id="363" r:id="rId36"/>
    <p:sldId id="365" r:id="rId37"/>
    <p:sldId id="366" r:id="rId38"/>
    <p:sldId id="367" r:id="rId39"/>
    <p:sldId id="369" r:id="rId40"/>
    <p:sldId id="370" r:id="rId41"/>
    <p:sldId id="368" r:id="rId42"/>
    <p:sldId id="332" r:id="rId43"/>
  </p:sldIdLst>
  <p:sldSz cx="9144000" cy="6858000" type="screen4x3"/>
  <p:notesSz cx="666908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1pPr>
    <a:lvl2pPr marL="28698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2pPr>
    <a:lvl3pPr marL="573969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3pPr>
    <a:lvl4pPr marL="860953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4pPr>
    <a:lvl5pPr marL="1147938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5pPr>
    <a:lvl6pPr marL="1434922" algn="l" defTabSz="573969" rtl="0" eaLnBrk="1" latinLnBrk="0" hangingPunct="1"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6pPr>
    <a:lvl7pPr marL="1721907" algn="l" defTabSz="573969" rtl="0" eaLnBrk="1" latinLnBrk="0" hangingPunct="1"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7pPr>
    <a:lvl8pPr marL="2008891" algn="l" defTabSz="573969" rtl="0" eaLnBrk="1" latinLnBrk="0" hangingPunct="1"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8pPr>
    <a:lvl9pPr marL="2295876" algn="l" defTabSz="573969" rtl="0" eaLnBrk="1" latinLnBrk="0" hangingPunct="1">
      <a:defRPr sz="27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99"/>
    <a:srgbClr val="FFFFFF"/>
    <a:srgbClr val="FFCC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2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2E85D-9E39-4844-9623-2352E343DC7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D72E10-C7BA-4C02-B52E-9EE00BDF2CBD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Performance-</a:t>
          </a:r>
          <a:r>
            <a:rPr lang="ru-RU" dirty="0" smtClean="0">
              <a:solidFill>
                <a:schemeClr val="tx1"/>
              </a:solidFill>
            </a:rPr>
            <a:t>данные пользователя</a:t>
          </a:r>
          <a:endParaRPr lang="ru-RU" dirty="0">
            <a:solidFill>
              <a:schemeClr val="tx1"/>
            </a:solidFill>
          </a:endParaRPr>
        </a:p>
      </dgm:t>
    </dgm:pt>
    <dgm:pt modelId="{B8A2E3EE-953D-4368-82D3-F8191A8BA155}" type="parTrans" cxnId="{7D95A0F0-4947-4AF5-8751-B34D922CA232}">
      <dgm:prSet/>
      <dgm:spPr/>
      <dgm:t>
        <a:bodyPr/>
        <a:lstStyle/>
        <a:p>
          <a:endParaRPr lang="ru-RU"/>
        </a:p>
      </dgm:t>
    </dgm:pt>
    <dgm:pt modelId="{A6FD6463-7347-4509-B205-05111EFCAA9A}" type="sibTrans" cxnId="{7D95A0F0-4947-4AF5-8751-B34D922CA232}">
      <dgm:prSet/>
      <dgm:spPr/>
      <dgm:t>
        <a:bodyPr/>
        <a:lstStyle/>
        <a:p>
          <a:endParaRPr lang="ru-RU"/>
        </a:p>
      </dgm:t>
    </dgm:pt>
    <dgm:pt modelId="{AFA45AED-40B4-4AD0-837E-6ACE226A55CC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Сбор на сервере статистики</a:t>
          </a:r>
          <a:endParaRPr lang="ru-RU" dirty="0">
            <a:solidFill>
              <a:schemeClr val="tx1"/>
            </a:solidFill>
          </a:endParaRPr>
        </a:p>
      </dgm:t>
    </dgm:pt>
    <dgm:pt modelId="{772DDAF0-3A0E-443A-8370-E97F53F99280}" type="parTrans" cxnId="{005470EE-E77A-4919-AA5F-403BE8BDCB3C}">
      <dgm:prSet/>
      <dgm:spPr/>
      <dgm:t>
        <a:bodyPr/>
        <a:lstStyle/>
        <a:p>
          <a:endParaRPr lang="ru-RU"/>
        </a:p>
      </dgm:t>
    </dgm:pt>
    <dgm:pt modelId="{D0F7C25E-090A-4AFB-8F88-2C6FB3C1E668}" type="sibTrans" cxnId="{005470EE-E77A-4919-AA5F-403BE8BDCB3C}">
      <dgm:prSet/>
      <dgm:spPr/>
      <dgm:t>
        <a:bodyPr/>
        <a:lstStyle/>
        <a:p>
          <a:endParaRPr lang="ru-RU"/>
        </a:p>
      </dgm:t>
    </dgm:pt>
    <dgm:pt modelId="{1C3AC766-134F-46E6-BFE4-C63CC07F79F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 узких мест</a:t>
          </a:r>
          <a:endParaRPr lang="ru-RU" dirty="0">
            <a:solidFill>
              <a:schemeClr val="tx1"/>
            </a:solidFill>
          </a:endParaRPr>
        </a:p>
      </dgm:t>
    </dgm:pt>
    <dgm:pt modelId="{7FF0EAB5-C938-4AC3-B526-606D143CAD9C}" type="parTrans" cxnId="{CFE601CD-24F7-4ABE-BD33-5D1339B8000E}">
      <dgm:prSet/>
      <dgm:spPr/>
      <dgm:t>
        <a:bodyPr/>
        <a:lstStyle/>
        <a:p>
          <a:endParaRPr lang="ru-RU"/>
        </a:p>
      </dgm:t>
    </dgm:pt>
    <dgm:pt modelId="{9B2574D3-C075-4FF3-A6B7-B1D0B5EF2DA6}" type="sibTrans" cxnId="{CFE601CD-24F7-4ABE-BD33-5D1339B8000E}">
      <dgm:prSet/>
      <dgm:spPr/>
      <dgm:t>
        <a:bodyPr/>
        <a:lstStyle/>
        <a:p>
          <a:endParaRPr lang="ru-RU"/>
        </a:p>
      </dgm:t>
    </dgm:pt>
    <dgm:pt modelId="{C5CC57EC-312E-4FC1-848D-19FFE555E649}" type="pres">
      <dgm:prSet presAssocID="{A7F2E85D-9E39-4844-9623-2352E343DC76}" presName="Name0" presStyleCnt="0">
        <dgm:presLayoutVars>
          <dgm:dir/>
          <dgm:animLvl val="lvl"/>
          <dgm:resizeHandles val="exact"/>
        </dgm:presLayoutVars>
      </dgm:prSet>
      <dgm:spPr/>
    </dgm:pt>
    <dgm:pt modelId="{293F0141-057D-42BA-B71A-6469B60BA925}" type="pres">
      <dgm:prSet presAssocID="{68D72E10-C7BA-4C02-B52E-9EE00BDF2C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76C4E-6C5A-4802-8AF5-D4B4C0DF592C}" type="pres">
      <dgm:prSet presAssocID="{A6FD6463-7347-4509-B205-05111EFCAA9A}" presName="parTxOnlySpace" presStyleCnt="0"/>
      <dgm:spPr/>
    </dgm:pt>
    <dgm:pt modelId="{9CA0ED9D-F268-4470-A323-306B1C70AB0F}" type="pres">
      <dgm:prSet presAssocID="{AFA45AED-40B4-4AD0-837E-6ACE226A55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14632-B4DC-4F70-A80D-E3651FE5DF60}" type="pres">
      <dgm:prSet presAssocID="{D0F7C25E-090A-4AFB-8F88-2C6FB3C1E668}" presName="parTxOnlySpace" presStyleCnt="0"/>
      <dgm:spPr/>
    </dgm:pt>
    <dgm:pt modelId="{8E958628-05F7-4862-A10A-C4E6B8171D45}" type="pres">
      <dgm:prSet presAssocID="{1C3AC766-134F-46E6-BFE4-C63CC07F79F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470EE-E77A-4919-AA5F-403BE8BDCB3C}" srcId="{A7F2E85D-9E39-4844-9623-2352E343DC76}" destId="{AFA45AED-40B4-4AD0-837E-6ACE226A55CC}" srcOrd="1" destOrd="0" parTransId="{772DDAF0-3A0E-443A-8370-E97F53F99280}" sibTransId="{D0F7C25E-090A-4AFB-8F88-2C6FB3C1E668}"/>
    <dgm:cxn modelId="{7D95A0F0-4947-4AF5-8751-B34D922CA232}" srcId="{A7F2E85D-9E39-4844-9623-2352E343DC76}" destId="{68D72E10-C7BA-4C02-B52E-9EE00BDF2CBD}" srcOrd="0" destOrd="0" parTransId="{B8A2E3EE-953D-4368-82D3-F8191A8BA155}" sibTransId="{A6FD6463-7347-4509-B205-05111EFCAA9A}"/>
    <dgm:cxn modelId="{CFE601CD-24F7-4ABE-BD33-5D1339B8000E}" srcId="{A7F2E85D-9E39-4844-9623-2352E343DC76}" destId="{1C3AC766-134F-46E6-BFE4-C63CC07F79F1}" srcOrd="2" destOrd="0" parTransId="{7FF0EAB5-C938-4AC3-B526-606D143CAD9C}" sibTransId="{9B2574D3-C075-4FF3-A6B7-B1D0B5EF2DA6}"/>
    <dgm:cxn modelId="{A745301E-A5D8-4CE0-A287-7EE24F11BDF3}" type="presOf" srcId="{1C3AC766-134F-46E6-BFE4-C63CC07F79F1}" destId="{8E958628-05F7-4862-A10A-C4E6B8171D45}" srcOrd="0" destOrd="0" presId="urn:microsoft.com/office/officeart/2005/8/layout/chevron1"/>
    <dgm:cxn modelId="{ADC9F462-CCD4-49C8-8CF6-5C9676D9C416}" type="presOf" srcId="{68D72E10-C7BA-4C02-B52E-9EE00BDF2CBD}" destId="{293F0141-057D-42BA-B71A-6469B60BA925}" srcOrd="0" destOrd="0" presId="urn:microsoft.com/office/officeart/2005/8/layout/chevron1"/>
    <dgm:cxn modelId="{F3987608-C61D-4879-ABE3-47C268321542}" type="presOf" srcId="{A7F2E85D-9E39-4844-9623-2352E343DC76}" destId="{C5CC57EC-312E-4FC1-848D-19FFE555E649}" srcOrd="0" destOrd="0" presId="urn:microsoft.com/office/officeart/2005/8/layout/chevron1"/>
    <dgm:cxn modelId="{3F920E15-EC7E-4500-BC89-79DEA127CB87}" type="presOf" srcId="{AFA45AED-40B4-4AD0-837E-6ACE226A55CC}" destId="{9CA0ED9D-F268-4470-A323-306B1C70AB0F}" srcOrd="0" destOrd="0" presId="urn:microsoft.com/office/officeart/2005/8/layout/chevron1"/>
    <dgm:cxn modelId="{1D340098-6183-4B95-BCD2-C94AC4F57943}" type="presParOf" srcId="{C5CC57EC-312E-4FC1-848D-19FFE555E649}" destId="{293F0141-057D-42BA-B71A-6469B60BA925}" srcOrd="0" destOrd="0" presId="urn:microsoft.com/office/officeart/2005/8/layout/chevron1"/>
    <dgm:cxn modelId="{70151951-D840-4E45-8D24-D3DFB62941F2}" type="presParOf" srcId="{C5CC57EC-312E-4FC1-848D-19FFE555E649}" destId="{2B876C4E-6C5A-4802-8AF5-D4B4C0DF592C}" srcOrd="1" destOrd="0" presId="urn:microsoft.com/office/officeart/2005/8/layout/chevron1"/>
    <dgm:cxn modelId="{BB1A846E-253E-44BB-8AA5-82FC593340B1}" type="presParOf" srcId="{C5CC57EC-312E-4FC1-848D-19FFE555E649}" destId="{9CA0ED9D-F268-4470-A323-306B1C70AB0F}" srcOrd="2" destOrd="0" presId="urn:microsoft.com/office/officeart/2005/8/layout/chevron1"/>
    <dgm:cxn modelId="{7C9C627D-AB8C-404E-8434-8D1B287B5B3A}" type="presParOf" srcId="{C5CC57EC-312E-4FC1-848D-19FFE555E649}" destId="{CCA14632-B4DC-4F70-A80D-E3651FE5DF60}" srcOrd="3" destOrd="0" presId="urn:microsoft.com/office/officeart/2005/8/layout/chevron1"/>
    <dgm:cxn modelId="{E0E9DC24-AAEC-4A4A-ACB7-7DED982E6290}" type="presParOf" srcId="{C5CC57EC-312E-4FC1-848D-19FFE555E649}" destId="{8E958628-05F7-4862-A10A-C4E6B8171D4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D070A473-3DD2-4163-8F02-18AD4A31DFEF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FEAC65D4-697D-48C4-B55D-C5736314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5533942C-A75E-48A3-A70D-9619EE8B429C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06A7274D-68BB-4A40-99E0-2F159FEB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749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10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11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12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13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14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15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16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17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18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19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20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21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22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23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24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25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26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27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28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010AE3-B352-49EF-A7F2-8C6B644690D8}" type="slidenum">
              <a:rPr lang="ru-RU" smtClean="0">
                <a:latin typeface="Gill Sans"/>
                <a:sym typeface="Gill Sans"/>
              </a:rPr>
              <a:pPr>
                <a:defRPr/>
              </a:pPr>
              <a:t>29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994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3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4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5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6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7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8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9</a:t>
            </a:fld>
            <a:endParaRPr lang="ru-RU" smtClean="0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72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7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274589"/>
            <a:ext cx="6064374" cy="5851177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1946673"/>
            <a:ext cx="1718965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20207" y="1946673"/>
            <a:ext cx="1718965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153047"/>
            <a:ext cx="1839516" cy="31778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153047"/>
            <a:ext cx="5411391" cy="31778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79711"/>
            <a:ext cx="1839516" cy="5786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79711"/>
            <a:ext cx="5411391" cy="5786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1946673"/>
            <a:ext cx="3625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696" y="1946673"/>
            <a:ext cx="3625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94086" y="1153047"/>
            <a:ext cx="7358063" cy="3177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79711"/>
            <a:ext cx="1839516" cy="5786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79711"/>
            <a:ext cx="5411391" cy="5786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66086" y="1946673"/>
            <a:ext cx="1339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12696" y="1946673"/>
            <a:ext cx="1339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79711"/>
            <a:ext cx="1839516" cy="5786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79711"/>
            <a:ext cx="5411391" cy="5786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1946673"/>
            <a:ext cx="1718965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20207" y="1946673"/>
            <a:ext cx="1718965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79711"/>
            <a:ext cx="1839516" cy="5786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79711"/>
            <a:ext cx="5411391" cy="5786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1946673"/>
            <a:ext cx="3625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696" y="1946673"/>
            <a:ext cx="3625453" cy="4019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2632" y="179711"/>
            <a:ext cx="1839516" cy="5786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6" y="179711"/>
            <a:ext cx="5411391" cy="5786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894086"/>
            <a:ext cx="3625453" cy="50720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696" y="894086"/>
            <a:ext cx="3625453" cy="50720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1560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15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086" y="3537274"/>
            <a:ext cx="3625453" cy="793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696" y="3537274"/>
            <a:ext cx="3625453" cy="793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1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1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3367608"/>
            <a:ext cx="2009180" cy="23206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2820" y="3367608"/>
            <a:ext cx="2009180" cy="23206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540622" y="990081"/>
            <a:ext cx="1031379" cy="46981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5" y="990081"/>
            <a:ext cx="2986980" cy="46981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3367608"/>
            <a:ext cx="2009180" cy="23206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2820" y="3367608"/>
            <a:ext cx="2009180" cy="23206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540622" y="990081"/>
            <a:ext cx="1031379" cy="46981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5" y="990081"/>
            <a:ext cx="2986980" cy="46981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79711"/>
            <a:ext cx="2057176" cy="59460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79711"/>
            <a:ext cx="6064374" cy="5946055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5" y="2130849"/>
            <a:ext cx="7773293" cy="1470049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799" cy="639588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6" y="2174379"/>
            <a:ext cx="4041799" cy="3951387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3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6" y="5367859"/>
            <a:ext cx="5486177" cy="80478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6" y="3537274"/>
            <a:ext cx="7358063" cy="79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153047"/>
            <a:ext cx="7358063" cy="2320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5" y="1946673"/>
            <a:ext cx="3545086" cy="4019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2pPr>
      <a:lvl3pPr marL="1036333" indent="-310900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3pPr>
      <a:lvl4pPr marL="131335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4pPr>
      <a:lvl5pPr marL="159336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5pPr>
      <a:lvl6pPr marL="1880346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6pPr>
      <a:lvl7pPr marL="2167331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7pPr>
      <a:lvl8pPr marL="2454315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8pPr>
      <a:lvl9pPr marL="2741300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6" y="1946673"/>
            <a:ext cx="7358063" cy="4019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2pPr>
      <a:lvl3pPr marL="1036333" indent="-310900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3pPr>
      <a:lvl4pPr marL="131335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4pPr>
      <a:lvl5pPr marL="159336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5pPr>
      <a:lvl6pPr marL="1880346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6pPr>
      <a:lvl7pPr marL="2167331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7pPr>
      <a:lvl8pPr marL="2454315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8pPr>
      <a:lvl9pPr marL="2741300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6086" y="1946673"/>
            <a:ext cx="2786063" cy="4019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2pPr>
      <a:lvl3pPr marL="1036333" indent="-310900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3pPr>
      <a:lvl4pPr marL="131335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4pPr>
      <a:lvl5pPr marL="159336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5pPr>
      <a:lvl6pPr marL="1880346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6pPr>
      <a:lvl7pPr marL="2167331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7pPr>
      <a:lvl8pPr marL="2454315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8pPr>
      <a:lvl9pPr marL="2741300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5" y="1946673"/>
            <a:ext cx="3545086" cy="4019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2pPr>
      <a:lvl3pPr marL="1036333" indent="-310900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3pPr>
      <a:lvl4pPr marL="131335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4pPr>
      <a:lvl5pPr marL="1593362" indent="-308907" algn="l" rtl="0" eaLnBrk="0" fontAlgn="base" hangingPunct="0">
        <a:spcBef>
          <a:spcPts val="2385"/>
        </a:spcBef>
        <a:spcAft>
          <a:spcPct val="0"/>
        </a:spcAft>
        <a:buSzPct val="171000"/>
        <a:buFont typeface="Gill Sans"/>
        <a:buChar char="•"/>
        <a:defRPr sz="1900">
          <a:solidFill>
            <a:schemeClr val="tx1"/>
          </a:solidFill>
          <a:latin typeface="+mn-lt"/>
          <a:sym typeface="Gill Sans"/>
        </a:defRPr>
      </a:lvl5pPr>
      <a:lvl6pPr marL="1880346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6pPr>
      <a:lvl7pPr marL="2167331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7pPr>
      <a:lvl8pPr marL="2454315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8pPr>
      <a:lvl9pPr marL="2741300" indent="-308907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6" y="1946673"/>
            <a:ext cx="7358063" cy="4019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51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2pPr>
      <a:lvl3pPr marL="10841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3631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4pPr>
      <a:lvl5pPr marL="1642189" indent="-357734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5pPr>
      <a:lvl6pPr marL="1929173" indent="-35773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6pPr>
      <a:lvl7pPr marL="2216158" indent="-35773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7pPr>
      <a:lvl8pPr marL="2503142" indent="-35773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8pPr>
      <a:lvl9pPr marL="2790127" indent="-35773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2089547"/>
            <a:ext cx="7358063" cy="2678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086" y="894086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5151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2pPr>
      <a:lvl3pPr marL="1084163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363176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4pPr>
      <a:lvl5pPr marL="1642189" indent="-357734" algn="l" rtl="0" eaLnBrk="0" fontAlgn="base" hangingPunct="0">
        <a:spcBef>
          <a:spcPts val="3013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5pPr>
      <a:lvl6pPr marL="1929173" indent="-35773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6pPr>
      <a:lvl7pPr marL="2216158" indent="-35773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7pPr>
      <a:lvl8pPr marL="2503142" indent="-35773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8pPr>
      <a:lvl9pPr marL="2790127" indent="-35773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5180336"/>
            <a:ext cx="7358063" cy="119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5180336"/>
            <a:ext cx="7358063" cy="119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7608"/>
            <a:ext cx="4125516" cy="2320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0080"/>
            <a:ext cx="4125516" cy="2322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7608"/>
            <a:ext cx="4125516" cy="2320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0080"/>
            <a:ext cx="4125516" cy="2322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sym typeface="Gill Sans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sym typeface="Gill Sans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sym typeface="Gill Sans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086" y="179711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3" tIns="31883" rIns="31883" bIns="31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58025" indent="-357734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38035" indent="-360723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2pPr>
      <a:lvl3pPr marL="1115054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394067" indent="-357734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58025" indent="-357734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38035" indent="-360723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2pPr>
      <a:lvl3pPr marL="1115054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394067" indent="-357734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/>
        <a:buChar char="•"/>
        <a:defRPr sz="2700">
          <a:solidFill>
            <a:schemeClr val="tx1"/>
          </a:solidFill>
          <a:latin typeface="+mn-lt"/>
          <a:sym typeface="Gill Sans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" y="-459432"/>
            <a:ext cx="9106048" cy="7284838"/>
          </a:xfrm>
          <a:prstGeom prst="rect">
            <a:avLst/>
          </a:prstGeom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73953" y="4653136"/>
            <a:ext cx="4402503" cy="125668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Глубокая аналитика скорости </a:t>
            </a: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сайта</a:t>
            </a:r>
            <a:endParaRPr lang="ru-RU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740701"/>
            <a:ext cx="7920880" cy="5184576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Google Analytics</a:t>
            </a:r>
          </a:p>
          <a:p>
            <a:pPr>
              <a:defRPr/>
            </a:pPr>
            <a:r>
              <a:rPr lang="ru-RU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Яндекс.Метрика</a:t>
            </a:r>
            <a:endParaRPr lang="ru-RU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Openstat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Pingdom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mPulse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Boomerang</a:t>
            </a: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Айри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…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10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3448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8946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11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Performance </a:t>
            </a: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Analyser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49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/>
          <a:stretch/>
        </p:blipFill>
        <p:spPr bwMode="auto">
          <a:xfrm>
            <a:off x="-396552" y="1052736"/>
            <a:ext cx="9540552" cy="58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12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Диаграмма загрузки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8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RUM = Real User Monitoring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13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01632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0153"/>
            <a:ext cx="9157145" cy="35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14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Время загрузки страниц (в мс) по дате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740701"/>
            <a:ext cx="6840760" cy="5184576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Что</a:t>
            </a: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нужно сделать, чтобы мой сайт стал быстрее</a:t>
            </a: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000" b="1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у пользователей?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15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01950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740701"/>
            <a:ext cx="7920880" cy="5184576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Конкретный регион или страна</a:t>
            </a: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Конкретный браузер или ОС</a:t>
            </a: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Конкретное время суток</a:t>
            </a: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Конкретные страницы сайта</a:t>
            </a:r>
          </a:p>
          <a:p>
            <a:pPr>
              <a:defRPr/>
            </a:pP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ru-RU" sz="30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Где узкие места?</a:t>
            </a:r>
            <a:endParaRPr lang="ru-RU" sz="3000" b="1" kern="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16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5054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Navigation Timing API: </a:t>
            </a: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getEntries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()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17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1079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0169156"/>
              </p:ext>
            </p:extLst>
          </p:nvPr>
        </p:nvGraphicFramePr>
        <p:xfrm>
          <a:off x="35496" y="68627"/>
          <a:ext cx="8928992" cy="643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4293096"/>
            <a:ext cx="1584176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Браузер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79912" y="4293096"/>
            <a:ext cx="216024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Сервер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293096"/>
            <a:ext cx="2088232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Интерфейс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18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Как работает глубокая аналитика сайта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9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19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Реальный выхлоп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8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768085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Вы думаете, что ваш сайт загружается так…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23265"/>
            <a:ext cx="10529210" cy="56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Задержки по типам объектов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20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488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922"/>
            <a:ext cx="9144000" cy="58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Задержки по группам объектов 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21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0825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4" y="980656"/>
            <a:ext cx="9169146" cy="5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Использование кэша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22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9690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917544"/>
            <a:ext cx="9505055" cy="57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3719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Эффективность оптимизации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23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81397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1700808"/>
            <a:ext cx="7920880" cy="2208245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Собираем данные 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-&gt;</a:t>
            </a:r>
            <a:endParaRPr lang="ru-RU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Уточняем действия по оптимизации 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-&gt;</a:t>
            </a:r>
            <a:endParaRPr lang="ru-RU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Внедряем для достижения 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KPI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24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26787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1700808"/>
            <a:ext cx="7920880" cy="2208245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Кто крадет время ваших пользователей?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25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84616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-27384"/>
            <a:ext cx="1232628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1700808"/>
            <a:ext cx="7920880" cy="2208245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Спасение: 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Content-Security-Policy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27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54163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4868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add_header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Content-Security-Policy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"script-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'self' 'unsafe-inline'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'unsafe-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://www.google-analytics.com http://mc.yandex.ru https://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mc.yandex.ru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28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98988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521499" y="2551101"/>
            <a:ext cx="7358063" cy="2751233"/>
          </a:xfrm>
        </p:spPr>
        <p:txBody>
          <a:bodyPr/>
          <a:lstStyle/>
          <a:p>
            <a:pPr marL="466350" indent="-466350" eaLnBrk="1" hangingPunct="1">
              <a:buNone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RUM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глубокая аналитика скорости сайта</a:t>
            </a:r>
            <a:endParaRPr lang="ru-RU" sz="3800" dirty="0">
              <a:latin typeface="Calibri" pitchFamily="34" charset="0"/>
              <a:cs typeface="Calibri" pitchFamily="34" charset="0"/>
            </a:endParaRPr>
          </a:p>
          <a:p>
            <a:pPr marL="466350" indent="-466350" algn="l" eaLnBrk="1" hangingPunct="1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66350" indent="-466350" algn="l" eaLnBrk="1" hangingPunct="1"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466350" indent="-466350" algn="l" eaLnBrk="1" hangingPunct="1">
              <a:buNone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	Николай Мациевский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		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66350" indent="-466350" algn="l" eaLnBrk="1" hangingPunct="1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n@airee.ru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				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66350" indent="-466350" algn="l" eaLnBrk="1" hangingPunct="1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+7 926 728 19 64				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4929" y="288797"/>
            <a:ext cx="7358063" cy="640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Спасибо!</a:t>
            </a: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29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27" y="-55212"/>
            <a:ext cx="11061139" cy="69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768085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А на самом деле?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4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00153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290" y="-1"/>
            <a:ext cx="109728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Google </a:t>
            </a: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PageSpeed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– 100/100.</a:t>
            </a:r>
            <a:endParaRPr lang="en-US" sz="3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YSlow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– 100/100</a:t>
            </a: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.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>
              <a:defRPr/>
            </a:pP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А сайт все равно медленный?</a:t>
            </a:r>
            <a:endParaRPr lang="ru-RU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6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54714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10332640" cy="68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2180862"/>
            <a:ext cx="7920880" cy="1056117"/>
          </a:xfrm>
          <a:prstGeom prst="rect">
            <a:avLst/>
          </a:prstGeom>
        </p:spPr>
        <p:txBody>
          <a:bodyPr lIns="31883" tIns="31883" rIns="31883" bIns="31883" anchor="ctr"/>
          <a:lstStyle/>
          <a:p>
            <a:pPr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Navigation Timing API</a:t>
            </a:r>
            <a:r>
              <a:rPr lang="ru-RU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000" b="1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(82%)</a:t>
            </a:r>
            <a:endParaRPr lang="ru-RU" sz="3000" b="1" kern="0" dirty="0">
              <a:solidFill>
                <a:srgbClr val="00B050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040289" y="6112425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Айри.рф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8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85081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4" y="0"/>
            <a:ext cx="8619313" cy="6858000"/>
          </a:xfrm>
          <a:prstGeom prst="rect">
            <a:avLst/>
          </a:prstGeom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6297619" y="1"/>
            <a:ext cx="2836697" cy="5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10198" bIns="0" anchor="ctr"/>
          <a:lstStyle/>
          <a:p>
            <a:pPr algn="r">
              <a:lnSpc>
                <a:spcPct val="130000"/>
              </a:lnSpc>
            </a:pPr>
            <a:fld id="{426E7163-3655-4A04-A0CF-2C6DF90CD44A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9</a:t>
            </a:fld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94406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19349</TotalTime>
  <Pages>0</Pages>
  <Words>254</Words>
  <Characters>0</Characters>
  <Application>Microsoft Office PowerPoint</Application>
  <PresentationFormat>Экран (4:3)</PresentationFormat>
  <Lines>0</Lines>
  <Paragraphs>122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Николай</cp:lastModifiedBy>
  <cp:revision>428</cp:revision>
  <dcterms:modified xsi:type="dcterms:W3CDTF">2015-05-22T07:32:23Z</dcterms:modified>
</cp:coreProperties>
</file>